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57" r:id="rId4"/>
    <p:sldId id="298" r:id="rId5"/>
    <p:sldId id="299" r:id="rId6"/>
    <p:sldId id="259" r:id="rId7"/>
    <p:sldId id="297" r:id="rId8"/>
    <p:sldId id="260" r:id="rId9"/>
    <p:sldId id="295" r:id="rId10"/>
    <p:sldId id="261" r:id="rId11"/>
    <p:sldId id="262" r:id="rId12"/>
    <p:sldId id="283" r:id="rId13"/>
    <p:sldId id="263" r:id="rId14"/>
    <p:sldId id="266" r:id="rId15"/>
    <p:sldId id="272" r:id="rId16"/>
    <p:sldId id="300" r:id="rId17"/>
    <p:sldId id="264" r:id="rId18"/>
    <p:sldId id="301" r:id="rId19"/>
    <p:sldId id="267" r:id="rId20"/>
    <p:sldId id="265" r:id="rId21"/>
    <p:sldId id="279" r:id="rId22"/>
    <p:sldId id="302" r:id="rId23"/>
    <p:sldId id="303" r:id="rId24"/>
    <p:sldId id="304" r:id="rId25"/>
    <p:sldId id="28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untdown" pitchFamily="82" charset="0"/>
      <p:regular r:id="rId32"/>
    </p:embeddedFont>
    <p:embeddedFont>
      <p:font typeface="Space Grotesk" pitchFamily="2" charset="77"/>
      <p:regular r:id="rId33"/>
      <p:bold r:id="rId34"/>
      <p:italic r:id="rId35"/>
      <p:boldItalic r:id="rId36"/>
    </p:embeddedFont>
    <p:embeddedFont>
      <p:font typeface="Space Grotesk Light" pitchFamily="2" charset="7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7"/>
    <p:restoredTop sz="94639"/>
  </p:normalViewPr>
  <p:slideViewPr>
    <p:cSldViewPr snapToGrid="0" snapToObjects="1">
      <p:cViewPr varScale="1">
        <p:scale>
          <a:sx n="179" d="100"/>
          <a:sy n="179" d="100"/>
        </p:scale>
        <p:origin x="-111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77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0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6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4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_ONLY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parcopen.org/open-acces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rl.org/what-is-ham-rad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571082" y="1411950"/>
            <a:ext cx="637505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Amateur Satellite Service in the Modern 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h</a:t>
            </a:r>
            <a:r>
              <a:rPr lang="en-US" dirty="0"/>
              <a:t>av</a:t>
            </a:r>
            <a:r>
              <a:rPr lang="en" dirty="0"/>
              <a:t>e we done about Export Regulations?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299" y="1553825"/>
            <a:ext cx="7002341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Commodity Jurisdiction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Classification Request.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dirty="0"/>
              <a:t>Advisory Opinion Request</a:t>
            </a:r>
            <a:endParaRPr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Goal: Clearly establish that open source satellite work is free of ITAR and EAR. </a:t>
            </a:r>
            <a:br>
              <a:rPr lang="en" dirty="0"/>
            </a:br>
            <a:br>
              <a:rPr lang="en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/phase4ground/documents/tree/master/Regulatory</a:t>
            </a:r>
            <a:endParaRPr sz="1600" dirty="0"/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Debris Mitigation</a:t>
            </a:r>
            <a:endParaRPr sz="6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An open source approach provides a modern and innovative amateur communications service that fully complies with necessary regulations. 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"/>
          <p:cNvSpPr txBox="1">
            <a:spLocks noGrp="1"/>
          </p:cNvSpPr>
          <p:nvPr>
            <p:ph type="title"/>
          </p:nvPr>
        </p:nvSpPr>
        <p:spPr>
          <a:xfrm>
            <a:off x="413598" y="501261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Open Source Roadmap</a:t>
            </a:r>
            <a:endParaRPr dirty="0"/>
          </a:p>
        </p:txBody>
      </p:sp>
      <p:sp>
        <p:nvSpPr>
          <p:cNvPr id="1262" name="Google Shape;1262;p4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266" name="Google Shape;126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68" name="Google Shape;126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269" name="Google Shape;126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1" name="Google Shape;127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272" name="Google Shape;127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5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4" name="Google Shape;127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275" name="Google Shape;127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6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278" name="Google Shape;127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4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280" name="Google Shape;128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281" name="Google Shape;128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1283" name="Google Shape;1283;p40"/>
          <p:cNvSpPr txBox="1"/>
          <p:nvPr/>
        </p:nvSpPr>
        <p:spPr>
          <a:xfrm>
            <a:off x="751669" y="1156100"/>
            <a:ext cx="19145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 Source design, verification, validation, test, and documentation is all freely available to the general public.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4" name="Google Shape;128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raise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5" name="Google Shape;128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de-orbit the spacecraft.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6" name="Google Shape;128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Propose innovative and useful launches and missions.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7" name="Google Shape;128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Successfully maintain the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8" name="Google Shape;128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Document and disseminate all lessons learned.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Adjustments and Adaptations</a:t>
            </a:r>
            <a:endParaRPr dirty="0"/>
          </a:p>
        </p:txBody>
      </p:sp>
      <p:sp>
        <p:nvSpPr>
          <p:cNvPr id="946" name="Google Shape;946;p20"/>
          <p:cNvSpPr txBox="1">
            <a:spLocks noGrp="1"/>
          </p:cNvSpPr>
          <p:nvPr>
            <p:ph type="body" idx="2"/>
          </p:nvPr>
        </p:nvSpPr>
        <p:spPr>
          <a:xfrm>
            <a:off x="855300" y="1553825"/>
            <a:ext cx="7270538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Changes in Solar Cell Efficiency, RF Device Efficiency, Specialized S/C Technologies (e.g. HELAPS)</a:t>
            </a:r>
          </a:p>
          <a:p>
            <a:r>
              <a:rPr lang="en-US" dirty="0"/>
              <a:t>Miniaturization of Electronic Devices</a:t>
            </a:r>
          </a:p>
          <a:p>
            <a:r>
              <a:rPr lang="en-US" dirty="0"/>
              <a:t>The Use of Millimeter Wave Spectrum</a:t>
            </a:r>
          </a:p>
          <a:p>
            <a:r>
              <a:rPr lang="en-US" dirty="0"/>
              <a:t>The Evolution of the Small Satellite World the Amateur Satellite Community Initiated</a:t>
            </a:r>
          </a:p>
          <a:p>
            <a:r>
              <a:rPr lang="en-US" dirty="0"/>
              <a:t>Doing More with Less </a:t>
            </a:r>
          </a:p>
          <a:p>
            <a:r>
              <a:rPr lang="en-US" dirty="0"/>
              <a:t>small propulsion systems and improvements in AOCS.</a:t>
            </a:r>
            <a:br>
              <a:rPr lang="en-US" dirty="0"/>
            </a:br>
            <a:endParaRPr dirty="0"/>
          </a:p>
        </p:txBody>
      </p:sp>
      <p:sp>
        <p:nvSpPr>
          <p:cNvPr id="947" name="Google Shape;947;p2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-291593" y="3904214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More Adaptations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Orbit Shell Ownership (OSO)</a:t>
            </a:r>
            <a:endParaRPr dirty="0"/>
          </a:p>
        </p:txBody>
      </p:sp>
      <p:sp>
        <p:nvSpPr>
          <p:cNvPr id="1097" name="Google Shape;1097;p2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98" name="Google Shape;1098;p29"/>
          <p:cNvGrpSpPr/>
          <p:nvPr/>
        </p:nvGrpSpPr>
        <p:grpSpPr>
          <a:xfrm>
            <a:off x="608674" y="2549678"/>
            <a:ext cx="3116238" cy="1338140"/>
            <a:chOff x="1047099" y="2241353"/>
            <a:chExt cx="3116238" cy="1338140"/>
          </a:xfrm>
        </p:grpSpPr>
        <p:sp>
          <p:nvSpPr>
            <p:cNvPr id="1099" name="Google Shape;109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1</a:t>
              </a:r>
              <a:endParaRPr sz="1200" b="1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1" name="Google Shape;1101;p29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Spectrum Management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2" name="Google Shape;110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 classical government function that has lead to a vibrant and diverse ecosystem.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3" name="Google Shape;1103;p29"/>
          <p:cNvGrpSpPr/>
          <p:nvPr/>
        </p:nvGrpSpPr>
        <p:grpSpPr>
          <a:xfrm>
            <a:off x="2765533" y="1566375"/>
            <a:ext cx="2726286" cy="2547000"/>
            <a:chOff x="3203958" y="1258050"/>
            <a:chExt cx="2726286" cy="2547000"/>
          </a:xfrm>
        </p:grpSpPr>
        <p:sp>
          <p:nvSpPr>
            <p:cNvPr id="1104" name="Google Shape;110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80A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80A9DB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2</a:t>
              </a:r>
              <a:endParaRPr sz="1200" b="1">
                <a:solidFill>
                  <a:srgbClr val="80A9DB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6" name="Google Shape;110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Orbital Debris</a:t>
              </a:r>
              <a:endParaRPr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07" name="Google Shape;110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An urgent health and welfare problem more closely related to those handled by environmental regulatory frameworks.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4685552" y="1566375"/>
            <a:ext cx="2726286" cy="2547000"/>
            <a:chOff x="5123977" y="1258050"/>
            <a:chExt cx="2726286" cy="2547000"/>
          </a:xfrm>
        </p:grpSpPr>
        <p:sp>
          <p:nvSpPr>
            <p:cNvPr id="1109" name="Google Shape;110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3</a:t>
              </a:r>
              <a:endParaRPr sz="1200" b="1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1" name="Google Shape;111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+mj-lt"/>
                  <a:ea typeface="Space Grotesk"/>
                  <a:cs typeface="Space Grotesk"/>
                  <a:sym typeface="Space Grotesk"/>
                </a:rPr>
                <a:t>A Synergy of Regulatory Law</a:t>
              </a:r>
              <a:endParaRPr sz="1200" b="1" dirty="0">
                <a:solidFill>
                  <a:srgbClr val="FFFFFF"/>
                </a:solidFill>
                <a:latin typeface="+mj-lt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1112" name="Google Shape;111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Spectrum Management and Pollution Control are related in space, and fall under the authority of the FCC.</a:t>
              </a:r>
              <a:endParaRPr sz="8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BB41C8-F32F-F24A-A5ED-CBCC62A04A6A}"/>
              </a:ext>
            </a:extLst>
          </p:cNvPr>
          <p:cNvSpPr txBox="1"/>
          <p:nvPr/>
        </p:nvSpPr>
        <p:spPr>
          <a:xfrm>
            <a:off x="4385748" y="-37140"/>
            <a:ext cx="88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  <a:cs typeface="Space Grotesk Light"/>
                <a:sym typeface="Space Grotesk Light"/>
              </a:rPr>
              <a:t>3.</a:t>
            </a:r>
            <a:endParaRPr lang="en-US" dirty="0">
              <a:latin typeface="Countdown" pitchFamily="8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2DF902-7774-9E43-B032-7BD7F405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350" y="1402848"/>
            <a:ext cx="5778600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How does the Amateur Satellite Service adapt to Orbital Shell Ownership?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22B-2A62-B845-A382-64B9A9A29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87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ARSS Adaptation to OSO</a:t>
            </a:r>
            <a:endParaRPr dirty="0"/>
          </a:p>
        </p:txBody>
      </p:sp>
      <p:sp>
        <p:nvSpPr>
          <p:cNvPr id="953" name="Google Shape;953;p21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Maximize Coverage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We must increase orbit altitude in the service in order to provide modern and innovative public communications services. </a:t>
            </a:r>
            <a:endParaRPr dirty="0"/>
          </a:p>
        </p:txBody>
      </p:sp>
      <p:sp>
        <p:nvSpPr>
          <p:cNvPr id="954" name="Google Shape;954;p21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Propulsion Requirements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Orbit raising, phasing, and End of Life disposal can both comply with regulations and provide new experimental paths.</a:t>
            </a:r>
            <a:endParaRPr dirty="0"/>
          </a:p>
        </p:txBody>
      </p:sp>
      <p:sp>
        <p:nvSpPr>
          <p:cNvPr id="955" name="Google Shape;955;p21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Minimize Failure Risk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With proper orbit selection, failed spacecraft and completed missions can be de-orbited quickly.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Use innovative non-commercial orbit strategies.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956" name="Google Shape;956;p2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700" scaled="0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7466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Why GTO?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003302"/>
            <a:ext cx="743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GTO is a viable option for Debris Mitigation</a:t>
            </a:r>
            <a:endParaRPr dirty="0"/>
          </a:p>
        </p:txBody>
      </p:sp>
      <p:sp>
        <p:nvSpPr>
          <p:cNvPr id="1080" name="Google Shape;1080;p2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ace Grotesk Light"/>
                <a:cs typeface="Space Grotesk Light"/>
                <a:sym typeface="Space Grotesk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97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GTO satisfies the OSO requirements</a:t>
            </a:r>
            <a:endParaRPr sz="2800" dirty="0"/>
          </a:p>
        </p:txBody>
      </p:sp>
      <p:sp>
        <p:nvSpPr>
          <p:cNvPr id="976" name="Google Shape;976;p2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92" name="Google Shape;992;p24"/>
          <p:cNvGrpSpPr/>
          <p:nvPr/>
        </p:nvGrpSpPr>
        <p:grpSpPr>
          <a:xfrm>
            <a:off x="4862300" y="1438275"/>
            <a:ext cx="1356300" cy="319200"/>
            <a:chOff x="5592550" y="1018950"/>
            <a:chExt cx="1356300" cy="319200"/>
          </a:xfrm>
        </p:grpSpPr>
        <p:sp>
          <p:nvSpPr>
            <p:cNvPr id="993" name="Google Shape;993;p2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Maximum Coverage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5" name="Google Shape;995;p24"/>
          <p:cNvGrpSpPr/>
          <p:nvPr/>
        </p:nvGrpSpPr>
        <p:grpSpPr>
          <a:xfrm>
            <a:off x="855300" y="2831475"/>
            <a:ext cx="1362275" cy="319200"/>
            <a:chOff x="1596750" y="2412150"/>
            <a:chExt cx="1362275" cy="319200"/>
          </a:xfrm>
        </p:grpSpPr>
        <p:sp>
          <p:nvSpPr>
            <p:cNvPr id="996" name="Google Shape;996;p2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Geostationary Transfer Orbit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998" name="Google Shape;998;p24"/>
          <p:cNvGrpSpPr/>
          <p:nvPr/>
        </p:nvGrpSpPr>
        <p:grpSpPr>
          <a:xfrm>
            <a:off x="4862300" y="2352675"/>
            <a:ext cx="1356300" cy="319200"/>
            <a:chOff x="5592550" y="1933350"/>
            <a:chExt cx="1356300" cy="319200"/>
          </a:xfrm>
        </p:grpSpPr>
        <p:sp>
          <p:nvSpPr>
            <p:cNvPr id="999" name="Google Shape;999;p2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Propulsion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0" name="Google Shape;1000;p24"/>
          <p:cNvGrpSpPr/>
          <p:nvPr/>
        </p:nvGrpSpPr>
        <p:grpSpPr>
          <a:xfrm>
            <a:off x="4862300" y="3310275"/>
            <a:ext cx="1356300" cy="319200"/>
            <a:chOff x="5592550" y="2890950"/>
            <a:chExt cx="1356300" cy="319200"/>
          </a:xfrm>
        </p:grpSpPr>
        <p:sp>
          <p:nvSpPr>
            <p:cNvPr id="1001" name="Google Shape;1001;p2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Failure Risk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grpSp>
        <p:nvGrpSpPr>
          <p:cNvPr id="1002" name="Google Shape;1002;p24"/>
          <p:cNvGrpSpPr/>
          <p:nvPr/>
        </p:nvGrpSpPr>
        <p:grpSpPr>
          <a:xfrm>
            <a:off x="4862300" y="4224675"/>
            <a:ext cx="1356300" cy="319200"/>
            <a:chOff x="5592550" y="3805350"/>
            <a:chExt cx="1356300" cy="319200"/>
          </a:xfrm>
        </p:grpSpPr>
        <p:sp>
          <p:nvSpPr>
            <p:cNvPr id="1003" name="Google Shape;1003;p24"/>
            <p:cNvSpPr/>
            <p:nvPr/>
          </p:nvSpPr>
          <p:spPr>
            <a:xfrm>
              <a:off x="5766550" y="3805350"/>
              <a:ext cx="1182300" cy="319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rPr>
                <a:t>Minimize Launch Costs</a:t>
              </a:r>
              <a:endParaRPr sz="11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596D3E-DBB8-5E48-A769-AAFF4679F465}"/>
              </a:ext>
            </a:extLst>
          </p:cNvPr>
          <p:cNvCxnSpPr>
            <a:cxnSpLocks/>
            <a:stCxn id="978" idx="6"/>
          </p:cNvCxnSpPr>
          <p:nvPr/>
        </p:nvCxnSpPr>
        <p:spPr>
          <a:xfrm>
            <a:off x="2217575" y="2991075"/>
            <a:ext cx="175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9D859-FA68-1A49-A193-981A21B87C79}"/>
              </a:ext>
            </a:extLst>
          </p:cNvPr>
          <p:cNvCxnSpPr>
            <a:cxnSpLocks/>
          </p:cNvCxnSpPr>
          <p:nvPr/>
        </p:nvCxnSpPr>
        <p:spPr>
          <a:xfrm flipV="1">
            <a:off x="3975750" y="1574687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01EC58-17AB-6647-A580-F91AD768CA99}"/>
              </a:ext>
            </a:extLst>
          </p:cNvPr>
          <p:cNvCxnSpPr>
            <a:cxnSpLocks/>
            <a:endCxn id="984" idx="2"/>
          </p:cNvCxnSpPr>
          <p:nvPr/>
        </p:nvCxnSpPr>
        <p:spPr>
          <a:xfrm>
            <a:off x="3975750" y="1590906"/>
            <a:ext cx="886550" cy="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B0FE84-5062-C142-94EF-93BA1C8BF1FF}"/>
              </a:ext>
            </a:extLst>
          </p:cNvPr>
          <p:cNvCxnSpPr>
            <a:cxnSpLocks/>
            <a:endCxn id="986" idx="2"/>
          </p:cNvCxnSpPr>
          <p:nvPr/>
        </p:nvCxnSpPr>
        <p:spPr>
          <a:xfrm>
            <a:off x="3975750" y="24975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188E0C-13F2-DC4C-8CCF-1136075D8480}"/>
              </a:ext>
            </a:extLst>
          </p:cNvPr>
          <p:cNvCxnSpPr>
            <a:cxnSpLocks/>
          </p:cNvCxnSpPr>
          <p:nvPr/>
        </p:nvCxnSpPr>
        <p:spPr>
          <a:xfrm>
            <a:off x="3975750" y="2991075"/>
            <a:ext cx="0" cy="141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5A3465-2D87-5049-A0BF-F0C8D7835F07}"/>
              </a:ext>
            </a:extLst>
          </p:cNvPr>
          <p:cNvCxnSpPr>
            <a:endCxn id="989" idx="2"/>
          </p:cNvCxnSpPr>
          <p:nvPr/>
        </p:nvCxnSpPr>
        <p:spPr>
          <a:xfrm>
            <a:off x="3975750" y="34698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475028-4ED8-6E41-84D5-A7AB87A34F84}"/>
              </a:ext>
            </a:extLst>
          </p:cNvPr>
          <p:cNvCxnSpPr>
            <a:cxnSpLocks/>
            <a:endCxn id="991" idx="2"/>
          </p:cNvCxnSpPr>
          <p:nvPr/>
        </p:nvCxnSpPr>
        <p:spPr>
          <a:xfrm>
            <a:off x="3975750" y="4384275"/>
            <a:ext cx="886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Open Research Institute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6767B-4392-8540-AE3B-7549D2A1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4" y="2079203"/>
            <a:ext cx="3888486" cy="3888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3988592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openresearch.institute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>
            <a:alphaModFix/>
          </a:blip>
          <a:srcRect t="14625" b="14618"/>
          <a:stretch/>
        </p:blipFill>
        <p:spPr>
          <a:xfrm>
            <a:off x="3149321" y="2037704"/>
            <a:ext cx="6600848" cy="310580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1140800"/>
            <a:ext cx="4072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Microwave band spectrum defense is crucial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706225"/>
            <a:ext cx="4072200" cy="12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spacecraft Size, Weight, Power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Increases Service Capacity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 dirty="0"/>
              <a:t>Minimizes ground equipment size in crowded urban environments</a:t>
            </a: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198" name="Google Shape;1198;p3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Amateur Satellite Service (ARSS) Can Still Provide Citizen-Based Technology Evolution and Support  STEM-based Student Learning. But, It must be done </a:t>
            </a:r>
            <a:r>
              <a:rPr lang="en-US" b="1" dirty="0"/>
              <a:t>Differently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the Modern Era.</a:t>
            </a:r>
            <a:endParaRPr sz="2400" dirty="0"/>
          </a:p>
        </p:txBody>
      </p:sp>
      <p:sp>
        <p:nvSpPr>
          <p:cNvPr id="1199" name="Google Shape;1199;p3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Orbital Shells should not be specific to any particular category of service. 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High-altitude amateur missions should keep perigee above 1250 km. 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67371" y="1553825"/>
            <a:ext cx="2206273" cy="3218400"/>
          </a:xfrm>
        </p:spPr>
        <p:txBody>
          <a:bodyPr/>
          <a:lstStyle/>
          <a:p>
            <a:r>
              <a:rPr lang="en-US" b="1" dirty="0"/>
              <a:t>A GTO is the best way for amateurs to get in space and provide authentic public communications service.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9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88DCF7-501D-4241-A573-A50C0E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assert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3849F-78EC-CE45-9F77-B7F2797EC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34" y="1553825"/>
            <a:ext cx="2238896" cy="3218400"/>
          </a:xfrm>
        </p:spPr>
        <p:txBody>
          <a:bodyPr/>
          <a:lstStyle/>
          <a:p>
            <a:r>
              <a:rPr lang="en-US" b="1" dirty="0"/>
              <a:t>Microwave, digital, broad-band, multi-user, and open source are the MVP requirements for the communications payload.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20B58-5D73-A245-B57F-2B22AFDB00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Amateur missions can comply with Debris Mitigation while providing innovation and opportunity for non-commercial work.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D4C034-5803-9248-95F9-0B7BA433775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b="1" dirty="0"/>
              <a:t>We must have dedicated spectrum to produce innovations on the order of the small satellite revolution.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F4B2E-C4E1-0145-AB41-B8973CB9E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40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1B29F1-EE4B-9441-9CA4-5E8D018C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924" y="1125956"/>
            <a:ext cx="6889781" cy="8199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We recognize an advantage of striving to comply with Debris Mitigation rules. The effort creates more efficient spacecraft, promotes innovation, and minimizes risk of collisions.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48B5-E7C9-2F47-8AC6-73C72583C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33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1385" name="Google Shape;1385;p4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386" name="Google Shape;1386;p45"/>
          <p:cNvPicPr preferRelativeResize="0"/>
          <p:nvPr/>
        </p:nvPicPr>
        <p:blipFill>
          <a:blip r:embed="rId3"/>
          <a:srcRect l="8210" r="8210"/>
          <a:stretch/>
        </p:blipFill>
        <p:spPr>
          <a:xfrm>
            <a:off x="855300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7" name="Google Shape;1387;p45"/>
          <p:cNvSpPr txBox="1"/>
          <p:nvPr/>
        </p:nvSpPr>
        <p:spPr>
          <a:xfrm>
            <a:off x="859927" y="3250734"/>
            <a:ext cx="161992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Michelle Thompson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CEO Open Research Institute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ori@openresearch.institute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88" name="Google Shape;1388;p45"/>
          <p:cNvPicPr preferRelativeResize="0"/>
          <p:nvPr/>
        </p:nvPicPr>
        <p:blipFill>
          <a:blip r:embed="rId4"/>
          <a:srcRect t="12469" b="12469"/>
          <a:stretch/>
        </p:blipFill>
        <p:spPr>
          <a:xfrm>
            <a:off x="2678178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9" name="Google Shape;1389;p45"/>
          <p:cNvSpPr txBox="1"/>
          <p:nvPr/>
        </p:nvSpPr>
        <p:spPr>
          <a:xfrm>
            <a:off x="2682804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Jan King</a:t>
            </a:r>
            <a:endParaRPr sz="800" dirty="0">
              <a:solidFill>
                <a:schemeClr val="dk1"/>
              </a:solidFill>
              <a:latin typeface="+mj-lt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FCC Part 25 License Holder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jan@astrodigital.com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90" name="Google Shape;139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01055" y="1759975"/>
            <a:ext cx="1371300" cy="137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1" name="Google Shape;1391;p45"/>
          <p:cNvSpPr txBox="1"/>
          <p:nvPr/>
        </p:nvSpPr>
        <p:spPr>
          <a:xfrm>
            <a:off x="4505682" y="3250734"/>
            <a:ext cx="13713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Anshul </a:t>
            </a:r>
            <a:r>
              <a:rPr lang="en" sz="1200" b="1" dirty="0" err="1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  <a:t>Makkar</a:t>
            </a:r>
            <a:br>
              <a:rPr lang="en" dirty="0">
                <a:solidFill>
                  <a:schemeClr val="dk1"/>
                </a:solidFill>
                <a:latin typeface="+mj-lt"/>
                <a:ea typeface="Space Grotesk"/>
                <a:cs typeface="Space Grotesk"/>
                <a:sym typeface="Space Grotesk"/>
              </a:rPr>
            </a:b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Senior Engineer, Open Research Institute</a:t>
            </a: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Open Research Institute?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Open Research Institute (ORI) is a non-profit research and development organization which provides all of its work to the general public under the principles of </a:t>
            </a:r>
            <a:r>
              <a:rPr lang="en-US" dirty="0">
                <a:hlinkClick r:id="rId3"/>
              </a:rPr>
              <a:t>Open Source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Open Access to Research</a:t>
            </a:r>
            <a:r>
              <a:rPr lang="en-US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501(c) (3) registered in California, USA, with an international multi-disciplinary volunteer team doing advanced amateur radio work for both space and terrestrial applications. 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476303" y="1120054"/>
            <a:ext cx="81913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Amateur Radio Relay League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08A9B-B68C-5B4F-94A7-9EB0ED69A1FE}"/>
              </a:ext>
            </a:extLst>
          </p:cNvPr>
          <p:cNvSpPr txBox="1"/>
          <p:nvPr/>
        </p:nvSpPr>
        <p:spPr>
          <a:xfrm>
            <a:off x="476303" y="2435453"/>
            <a:ext cx="2678938" cy="428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5000"/>
              </a:lnSpc>
              <a:buClr>
                <a:srgbClr val="192D49"/>
              </a:buClr>
              <a:buSzPts val="1100"/>
            </a:pPr>
            <a:r>
              <a:rPr lang="en-US" sz="2000" dirty="0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https://</a:t>
            </a:r>
            <a:r>
              <a:rPr lang="en-US" sz="2000" dirty="0" err="1">
                <a:solidFill>
                  <a:srgbClr val="192D49"/>
                </a:solidFill>
                <a:latin typeface="Space Grotesk Light"/>
                <a:cs typeface="Space Grotesk Light"/>
                <a:sym typeface="Space Grotesk Light"/>
              </a:rPr>
              <a:t>www.arrl.org</a:t>
            </a:r>
            <a:endParaRPr lang="en-US" sz="2000" dirty="0">
              <a:solidFill>
                <a:srgbClr val="192D49"/>
              </a:solidFill>
              <a:latin typeface="Space Grotesk Light"/>
              <a:cs typeface="Space Grotesk Light"/>
              <a:sym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6711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"/>
          <p:cNvSpPr txBox="1">
            <a:spLocks noGrp="1"/>
          </p:cNvSpPr>
          <p:nvPr>
            <p:ph type="title"/>
          </p:nvPr>
        </p:nvSpPr>
        <p:spPr>
          <a:xfrm>
            <a:off x="855300" y="579100"/>
            <a:ext cx="6743364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ARRL?</a:t>
            </a:r>
            <a:endParaRPr dirty="0"/>
          </a:p>
        </p:txBody>
      </p:sp>
      <p:sp>
        <p:nvSpPr>
          <p:cNvPr id="884" name="Google Shape;884;p14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6743364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ARRL is the national association for </a:t>
            </a:r>
            <a:r>
              <a:rPr lang="en-US" b="1" dirty="0">
                <a:hlinkClick r:id="rId3"/>
              </a:rPr>
              <a:t>Amateur Radio</a:t>
            </a:r>
            <a:r>
              <a:rPr lang="en-US" dirty="0"/>
              <a:t> in the US. Founded in 1914 by Hiram Percy Maxim as The American Radio Relay League, ARRL is a noncommercial organization of radio amateurs. ARRL numbers within its ranks the vast majority of active radio amateurs in the nation and has a proud history of achievement as the standard-bearer in amateur affairs. </a:t>
            </a:r>
            <a:endParaRPr dirty="0"/>
          </a:p>
        </p:txBody>
      </p:sp>
      <p:sp>
        <p:nvSpPr>
          <p:cNvPr id="886" name="Google Shape;886;p1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53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024128" y="1517615"/>
            <a:ext cx="75114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  <a:latin typeface="Countdown" pitchFamily="82" charset="0"/>
              </a:rPr>
              <a:t>1.</a:t>
            </a:r>
            <a:endParaRPr dirty="0">
              <a:solidFill>
                <a:srgbClr val="FCE5CD"/>
              </a:solidFill>
              <a:latin typeface="Countdown" pitchFamily="82" charset="0"/>
            </a:endParaRPr>
          </a:p>
          <a:p>
            <a:pPr lvl="0"/>
            <a:r>
              <a:rPr lang="en-US" dirty="0"/>
              <a:t>Summary of the Performance of the Amateur Satellite Service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-US" dirty="0"/>
              <a:t>since 1961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9"/>
          <p:cNvSpPr txBox="1">
            <a:spLocks noGrp="1"/>
          </p:cNvSpPr>
          <p:nvPr>
            <p:ph type="title"/>
          </p:nvPr>
        </p:nvSpPr>
        <p:spPr>
          <a:xfrm>
            <a:off x="299850" y="316807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219" name="Google Shape;1219;p3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20" name="Google Shape;1220;p39"/>
          <p:cNvSpPr/>
          <p:nvPr/>
        </p:nvSpPr>
        <p:spPr>
          <a:xfrm>
            <a:off x="728051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?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1" name="Google Shape;1221;p39"/>
          <p:cNvSpPr/>
          <p:nvPr/>
        </p:nvSpPr>
        <p:spPr>
          <a:xfrm>
            <a:off x="665923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2019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2" name="Google Shape;1222;p39"/>
          <p:cNvSpPr/>
          <p:nvPr/>
        </p:nvSpPr>
        <p:spPr>
          <a:xfrm>
            <a:off x="603795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3" name="Google Shape;1223;p39"/>
          <p:cNvSpPr/>
          <p:nvPr/>
        </p:nvSpPr>
        <p:spPr>
          <a:xfrm>
            <a:off x="5416669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2018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4" name="Google Shape;1224;p39"/>
          <p:cNvSpPr/>
          <p:nvPr/>
        </p:nvSpPr>
        <p:spPr>
          <a:xfrm>
            <a:off x="4795386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2015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5" name="Google Shape;1225;p39"/>
          <p:cNvSpPr/>
          <p:nvPr/>
        </p:nvSpPr>
        <p:spPr>
          <a:xfrm>
            <a:off x="4174103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2013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6" name="Google Shape;1226;p39"/>
          <p:cNvSpPr/>
          <p:nvPr/>
        </p:nvSpPr>
        <p:spPr>
          <a:xfrm>
            <a:off x="355282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2000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7" name="Google Shape;1227;p39"/>
          <p:cNvSpPr/>
          <p:nvPr/>
        </p:nvSpPr>
        <p:spPr>
          <a:xfrm>
            <a:off x="293153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231025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1990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1688970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1983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0" name="Google Shape;1230;p39"/>
          <p:cNvSpPr/>
          <p:nvPr/>
        </p:nvSpPr>
        <p:spPr>
          <a:xfrm>
            <a:off x="1067687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1974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1" name="Google Shape;1231;p39"/>
          <p:cNvSpPr/>
          <p:nvPr/>
        </p:nvSpPr>
        <p:spPr>
          <a:xfrm>
            <a:off x="446404" y="2603550"/>
            <a:ext cx="774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1961</a:t>
            </a:r>
            <a:endParaRPr sz="10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2" name="Google Shape;1232;p39"/>
          <p:cNvSpPr/>
          <p:nvPr/>
        </p:nvSpPr>
        <p:spPr>
          <a:xfrm>
            <a:off x="0" y="2603550"/>
            <a:ext cx="599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33" name="Google Shape;1233;p39"/>
          <p:cNvCxnSpPr/>
          <p:nvPr/>
        </p:nvCxnSpPr>
        <p:spPr>
          <a:xfrm rot="10800000">
            <a:off x="72372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4" name="Google Shape;1234;p39"/>
          <p:cNvSpPr txBox="1"/>
          <p:nvPr/>
        </p:nvSpPr>
        <p:spPr>
          <a:xfrm>
            <a:off x="685113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OSCAR 1 launched from Vandenburg Air Force Base. Secondary payload for Corona 9029. </a:t>
            </a:r>
          </a:p>
        </p:txBody>
      </p:sp>
      <p:cxnSp>
        <p:nvCxnSpPr>
          <p:cNvPr id="1235" name="Google Shape;1235;p39"/>
          <p:cNvCxnSpPr/>
          <p:nvPr/>
        </p:nvCxnSpPr>
        <p:spPr>
          <a:xfrm rot="10800000">
            <a:off x="196729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39"/>
          <p:cNvSpPr txBox="1"/>
          <p:nvPr/>
        </p:nvSpPr>
        <p:spPr>
          <a:xfrm>
            <a:off x="1930102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Phase 3B carried a science experiment that was used to determine how accurate the GPS global position service could be used above the satellite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37" name="Google Shape;1237;p39"/>
          <p:cNvCxnSpPr/>
          <p:nvPr/>
        </p:nvCxnSpPr>
        <p:spPr>
          <a:xfrm rot="10800000">
            <a:off x="321086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8" name="Google Shape;1238;p39"/>
          <p:cNvSpPr txBox="1"/>
          <p:nvPr/>
        </p:nvSpPr>
        <p:spPr>
          <a:xfrm>
            <a:off x="3175090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AO-27, which is a hosted payload onboard EYESAT-1, was an American experimental communications microsatellite with a store-dump payload.</a:t>
            </a:r>
          </a:p>
        </p:txBody>
      </p:sp>
      <p:cxnSp>
        <p:nvCxnSpPr>
          <p:cNvPr id="1239" name="Google Shape;1239;p39"/>
          <p:cNvCxnSpPr/>
          <p:nvPr/>
        </p:nvCxnSpPr>
        <p:spPr>
          <a:xfrm rot="10800000">
            <a:off x="445443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0" name="Google Shape;1240;p39"/>
          <p:cNvSpPr txBox="1"/>
          <p:nvPr/>
        </p:nvSpPr>
        <p:spPr>
          <a:xfrm>
            <a:off x="4420079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$50SAT was developed by Bob Twiggs at Morehead State University (MSU) along with three other radio amateurs and was used to train students.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569800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2" name="Google Shape;1242;p39"/>
          <p:cNvSpPr txBox="1"/>
          <p:nvPr/>
        </p:nvSpPr>
        <p:spPr>
          <a:xfrm>
            <a:off x="5665068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Virginia Tech experimental camera payload on the Fox-1D satellite (AO-92), launched on January 12, returned some very clear photos of our planet as seen from low-Earth orbit.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3" name="Google Shape;1243;p39"/>
          <p:cNvCxnSpPr/>
          <p:nvPr/>
        </p:nvCxnSpPr>
        <p:spPr>
          <a:xfrm rot="10800000">
            <a:off x="694157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4" name="Google Shape;1244;p39"/>
          <p:cNvSpPr txBox="1"/>
          <p:nvPr/>
        </p:nvSpPr>
        <p:spPr>
          <a:xfrm>
            <a:off x="6910057" y="157480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NEXUS FO-99 is a mission to demonstrate various experimental devices and technology in space.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135505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6" name="Google Shape;1246;p39"/>
          <p:cNvSpPr txBox="1"/>
          <p:nvPr/>
        </p:nvSpPr>
        <p:spPr>
          <a:xfrm>
            <a:off x="1289043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AMSAT-OSCAR 7, launched in 1974, remains semi-operational. It is the oldest amateur satellite still in use, and is one of the oldest operational communications satellites.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7" name="Google Shape;1247;p39"/>
          <p:cNvCxnSpPr/>
          <p:nvPr/>
        </p:nvCxnSpPr>
        <p:spPr>
          <a:xfrm rot="10800000">
            <a:off x="259863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8" name="Google Shape;1248;p39"/>
          <p:cNvSpPr txBox="1"/>
          <p:nvPr/>
        </p:nvSpPr>
        <p:spPr>
          <a:xfrm>
            <a:off x="2541236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Based on the success of UO-11's Digital Communications Experiment, AMSAT-OSCAR-16 was designed to be a dedicated store-and-forward file server in space.</a:t>
            </a:r>
          </a:p>
          <a:p>
            <a:pPr lvl="0"/>
            <a:endParaRPr lang="en-US"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49" name="Google Shape;1249;p39"/>
          <p:cNvCxnSpPr/>
          <p:nvPr/>
        </p:nvCxnSpPr>
        <p:spPr>
          <a:xfrm rot="10800000">
            <a:off x="384220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0" name="Google Shape;1250;p39"/>
          <p:cNvSpPr txBox="1"/>
          <p:nvPr/>
        </p:nvSpPr>
        <p:spPr>
          <a:xfrm>
            <a:off x="3793429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AO-40, The 400 kg, 250 W spacecraft was the largest amateur-support spacecraft, carrying 5 receivers and seven transmitters. 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1" name="Google Shape;1251;p39"/>
          <p:cNvCxnSpPr/>
          <p:nvPr/>
        </p:nvCxnSpPr>
        <p:spPr>
          <a:xfrm rot="10800000">
            <a:off x="508577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2" name="Google Shape;1252;p39"/>
          <p:cNvSpPr txBox="1"/>
          <p:nvPr/>
        </p:nvSpPr>
        <p:spPr>
          <a:xfrm>
            <a:off x="5045622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AO-85 is an American amateur radio satellite. It is a 1U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Cubesat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, was built by AMSAT and carries a single-channel transponder for FM radio.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3" name="Google Shape;1253;p39"/>
          <p:cNvCxnSpPr/>
          <p:nvPr/>
        </p:nvCxnSpPr>
        <p:spPr>
          <a:xfrm rot="10800000">
            <a:off x="632934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4" name="Google Shape;1254;p39"/>
          <p:cNvSpPr txBox="1"/>
          <p:nvPr/>
        </p:nvSpPr>
        <p:spPr>
          <a:xfrm>
            <a:off x="6297815" y="3495750"/>
            <a:ext cx="117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QO-100, hosted payload on </a:t>
            </a:r>
            <a:r>
              <a:rPr lang="en-US" sz="900" dirty="0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Es'Hail</a:t>
            </a:r>
            <a:r>
              <a:rPr lang="en-US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2, a geostationary satellite.</a:t>
            </a:r>
            <a:endParaRPr sz="900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255" name="Google Shape;1255;p39"/>
          <p:cNvCxnSpPr/>
          <p:nvPr/>
        </p:nvCxnSpPr>
        <p:spPr>
          <a:xfrm rot="10800000">
            <a:off x="757291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56" name="Google Shape;1256;p39"/>
          <p:cNvSpPr txBox="1"/>
          <p:nvPr/>
        </p:nvSpPr>
        <p:spPr>
          <a:xfrm>
            <a:off x="7537344" y="3495750"/>
            <a:ext cx="97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future can be very bright, if we adapt and evolve.</a:t>
            </a:r>
          </a:p>
        </p:txBody>
      </p:sp>
    </p:spTree>
    <p:extLst>
      <p:ext uri="{BB962C8B-B14F-4D97-AF65-F5344CB8AC3E}">
        <p14:creationId xmlns:p14="http://schemas.microsoft.com/office/powerpoint/2010/main" val="88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CubeSats, possible </a:t>
            </a:r>
            <a:r>
              <a:rPr lang="en-US" dirty="0"/>
              <a:t>due to</a:t>
            </a:r>
            <a:r>
              <a:rPr lang="en" dirty="0"/>
              <a:t> amateur experimentation and risk-taking, have revolutionized space exploration.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CubeSats have delivered accessibility and affordability.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It’s time for the experimenters and risk-takers to step up again. </a:t>
            </a:r>
            <a:endParaRPr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48593-3DA4-EF4B-8D56-981F23705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296" y="1682207"/>
            <a:ext cx="8700120" cy="1303800"/>
          </a:xfrm>
        </p:spPr>
        <p:txBody>
          <a:bodyPr/>
          <a:lstStyle/>
          <a:p>
            <a:r>
              <a:rPr lang="en-US" dirty="0"/>
              <a:t>The Impact of Government Regulation and the Evolution of Space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038B58-F4B3-7541-9CA4-E9464524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80" y="3713918"/>
            <a:ext cx="6569568" cy="396600"/>
          </a:xfrm>
        </p:spPr>
        <p:txBody>
          <a:bodyPr/>
          <a:lstStyle/>
          <a:p>
            <a:pPr algn="l" fontAlgn="base"/>
            <a:r>
              <a:rPr lang="en-US" dirty="0"/>
              <a:t>A. The International Traffic In Arms Regulations</a:t>
            </a:r>
          </a:p>
          <a:p>
            <a:pPr algn="l"/>
            <a:r>
              <a:rPr lang="en-US" dirty="0"/>
              <a:t>B.  Orbital Debris Mitigation Regulations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D58E0-712B-6344-B349-5C4576D3C1D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4297362" y="4547815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071-DD97-AF44-B984-4EA0F1738C68}"/>
              </a:ext>
            </a:extLst>
          </p:cNvPr>
          <p:cNvSpPr/>
          <p:nvPr/>
        </p:nvSpPr>
        <p:spPr>
          <a:xfrm>
            <a:off x="4139951" y="201985"/>
            <a:ext cx="699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CE5CD"/>
                </a:solidFill>
                <a:latin typeface="Countdown" pitchFamily="82" charset="0"/>
              </a:rPr>
              <a:t>2</a:t>
            </a:r>
            <a:r>
              <a:rPr lang="en" sz="4800" dirty="0">
                <a:solidFill>
                  <a:srgbClr val="FCE5CD"/>
                </a:solidFill>
              </a:rPr>
              <a:t>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25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1151</Words>
  <Application>Microsoft Macintosh PowerPoint</Application>
  <PresentationFormat>On-screen Show (16:9)</PresentationFormat>
  <Paragraphs>150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Space Grotesk Light</vt:lpstr>
      <vt:lpstr>Calibri</vt:lpstr>
      <vt:lpstr>Countdown</vt:lpstr>
      <vt:lpstr>Arial</vt:lpstr>
      <vt:lpstr>Space Grotesk</vt:lpstr>
      <vt:lpstr>Bianca template</vt:lpstr>
      <vt:lpstr>The Amateur Satellite Service in the Modern Era</vt:lpstr>
      <vt:lpstr>Open Research Institute</vt:lpstr>
      <vt:lpstr>Who is Open Research Institute?</vt:lpstr>
      <vt:lpstr>Amateur Radio Relay League</vt:lpstr>
      <vt:lpstr>What is the ARRL?</vt:lpstr>
      <vt:lpstr>1. Summary of the Performance of the Amateur Satellite Service</vt:lpstr>
      <vt:lpstr>Timeline</vt:lpstr>
      <vt:lpstr>PowerPoint Presentation</vt:lpstr>
      <vt:lpstr>The Impact of Government Regulation and the Evolution of Space Services</vt:lpstr>
      <vt:lpstr>What have we done about Export Regulations?</vt:lpstr>
      <vt:lpstr>Debris Mitigation</vt:lpstr>
      <vt:lpstr>An Open Source Roadmap</vt:lpstr>
      <vt:lpstr>Adjustments and Adaptations</vt:lpstr>
      <vt:lpstr>More Adaptations</vt:lpstr>
      <vt:lpstr>Orbit Shell Ownership (OSO)</vt:lpstr>
      <vt:lpstr>PowerPoint Presentation</vt:lpstr>
      <vt:lpstr>ARSS Adaptation to OSO</vt:lpstr>
      <vt:lpstr>Why GTO?</vt:lpstr>
      <vt:lpstr>GTO satisfies the OSO requirements</vt:lpstr>
      <vt:lpstr>Microwave band spectrum defense is crucial</vt:lpstr>
      <vt:lpstr>Conclusion</vt:lpstr>
      <vt:lpstr>What we assert</vt:lpstr>
      <vt:lpstr>What we assert</vt:lpstr>
      <vt:lpstr>PowerPoint Presentation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Amateur Radio Satellite Service</dc:title>
  <cp:lastModifiedBy>Michelle Thompson</cp:lastModifiedBy>
  <cp:revision>83</cp:revision>
  <dcterms:modified xsi:type="dcterms:W3CDTF">2021-06-09T16:57:49Z</dcterms:modified>
</cp:coreProperties>
</file>